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57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BD54-2141-4E61-A9B5-A5CCACA1A5DE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2A17-7E24-477C-891D-1230492F1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74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BD54-2141-4E61-A9B5-A5CCACA1A5DE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2A17-7E24-477C-891D-1230492F1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6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BD54-2141-4E61-A9B5-A5CCACA1A5DE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2A17-7E24-477C-891D-1230492F1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65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BD54-2141-4E61-A9B5-A5CCACA1A5DE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2A17-7E24-477C-891D-1230492F1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36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BD54-2141-4E61-A9B5-A5CCACA1A5DE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2A17-7E24-477C-891D-1230492F1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99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BD54-2141-4E61-A9B5-A5CCACA1A5DE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2A17-7E24-477C-891D-1230492F1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45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BD54-2141-4E61-A9B5-A5CCACA1A5DE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2A17-7E24-477C-891D-1230492F1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01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BD54-2141-4E61-A9B5-A5CCACA1A5DE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2A17-7E24-477C-891D-1230492F1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5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BD54-2141-4E61-A9B5-A5CCACA1A5DE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2A17-7E24-477C-891D-1230492F1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84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BD54-2141-4E61-A9B5-A5CCACA1A5DE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2A17-7E24-477C-891D-1230492F1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6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BD54-2141-4E61-A9B5-A5CCACA1A5DE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2A17-7E24-477C-891D-1230492F1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1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7BD54-2141-4E61-A9B5-A5CCACA1A5DE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62A17-7E24-477C-891D-1230492F1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5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berkeley.edu/~kpmann/Lakatos.pdf" TargetMode="External"/><Relationship Id="rId2" Type="http://schemas.openxmlformats.org/officeDocument/2006/relationships/hyperlink" Target="https://math.berkeley.edu/~gmelvin/poly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rich.maths.org/896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es.com/teaching-resource/teachers-tv-using-dynamic-geometry-608347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themathszone.com/?p=722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BAD7D8-A29F-47C1-A496-40354D385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069" y="0"/>
            <a:ext cx="121861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D918C-70CB-46DB-B058-519E268D3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052595"/>
          </a:xfrm>
        </p:spPr>
        <p:txBody>
          <a:bodyPr>
            <a:noAutofit/>
          </a:bodyPr>
          <a:lstStyle/>
          <a:p>
            <a:r>
              <a:rPr lang="en-GB" sz="7200" b="1" dirty="0"/>
              <a:t>Developing Problem Solving at KS3 </a:t>
            </a:r>
            <a:br>
              <a:rPr lang="en-GB" sz="7200" b="1" dirty="0"/>
            </a:br>
            <a:r>
              <a:rPr lang="en-GB" sz="7200" b="1" dirty="0"/>
              <a:t>(for KS4)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FA48B-A75F-4939-83A7-E1859CAEC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83242"/>
            <a:ext cx="6858000" cy="974558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/>
              <a:t>Chris Olley</a:t>
            </a:r>
          </a:p>
          <a:p>
            <a:r>
              <a:rPr lang="en-GB" sz="3200" b="1" dirty="0"/>
              <a:t>chris.olley@the-partnership.org.uk</a:t>
            </a:r>
          </a:p>
        </p:txBody>
      </p:sp>
    </p:spTree>
    <p:extLst>
      <p:ext uri="{BB962C8B-B14F-4D97-AF65-F5344CB8AC3E}">
        <p14:creationId xmlns:p14="http://schemas.microsoft.com/office/powerpoint/2010/main" val="2633733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19D8-DFE5-4701-B86A-6C80E156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Problem Solving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45D45-6EA0-4903-B8CD-5809C7C79C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1. Structured Development of Problem Solving Skills.</a:t>
            </a:r>
          </a:p>
          <a:p>
            <a:r>
              <a:rPr lang="en-GB" dirty="0"/>
              <a:t>Which aspect of ‘problem solving’ can be developed using this activity? Choose one to prioritise.</a:t>
            </a:r>
          </a:p>
          <a:p>
            <a:r>
              <a:rPr lang="en-GB" dirty="0"/>
              <a:t>What sort of problem  would support developing this activity further?</a:t>
            </a:r>
          </a:p>
          <a:p>
            <a:pPr lvl="1"/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3FA47-BC56-4D73-A1B1-560BB307DA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2. A Supportive Classroom Practice.</a:t>
            </a:r>
          </a:p>
          <a:p>
            <a:r>
              <a:rPr lang="en-GB" dirty="0"/>
              <a:t>Sketch a lesson plan structure that incorporates this activity.</a:t>
            </a:r>
          </a:p>
          <a:p>
            <a:r>
              <a:rPr lang="en-GB" dirty="0"/>
              <a:t>Design questions that will support students’ development of the chosen aspect of problem solving.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A8206-30CD-493B-8AC2-3FBE8A70DB08}"/>
              </a:ext>
            </a:extLst>
          </p:cNvPr>
          <p:cNvSpPr txBox="1"/>
          <p:nvPr/>
        </p:nvSpPr>
        <p:spPr>
          <a:xfrm>
            <a:off x="225155" y="6176963"/>
            <a:ext cx="8807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3. Place this lesson into your scheme of work with date/time! Soon.</a:t>
            </a:r>
          </a:p>
        </p:txBody>
      </p:sp>
    </p:spTree>
    <p:extLst>
      <p:ext uri="{BB962C8B-B14F-4D97-AF65-F5344CB8AC3E}">
        <p14:creationId xmlns:p14="http://schemas.microsoft.com/office/powerpoint/2010/main" val="183508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887A-4FD8-450C-98C0-82187AA9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1. Structured Development of Problem Solving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47CCB-757F-44C0-8A5C-0F6B5427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George </a:t>
            </a:r>
            <a:r>
              <a:rPr lang="en-GB" dirty="0" err="1"/>
              <a:t>Polya</a:t>
            </a:r>
            <a:r>
              <a:rPr lang="en-GB" dirty="0"/>
              <a:t>: How to solve it? </a:t>
            </a:r>
          </a:p>
          <a:p>
            <a:pPr marL="457200" lvl="1" indent="0">
              <a:buNone/>
            </a:pPr>
            <a:r>
              <a:rPr lang="en-GB" dirty="0"/>
              <a:t>Summary: </a:t>
            </a:r>
            <a:r>
              <a:rPr lang="en-GB" u="sng" dirty="0">
                <a:hlinkClick r:id="rId2"/>
              </a:rPr>
              <a:t>https://math.berkeley.edu/~gmelvin/polya.pdf</a:t>
            </a:r>
            <a:endParaRPr lang="en-GB" dirty="0"/>
          </a:p>
          <a:p>
            <a:pPr lvl="0"/>
            <a:r>
              <a:rPr lang="en-GB" dirty="0"/>
              <a:t>Emre </a:t>
            </a:r>
            <a:r>
              <a:rPr lang="en-GB" dirty="0" err="1"/>
              <a:t>Lakatis</a:t>
            </a:r>
            <a:r>
              <a:rPr lang="en-GB" dirty="0"/>
              <a:t> (Proofs and Refutations)</a:t>
            </a:r>
          </a:p>
          <a:p>
            <a:pPr marL="457200" lvl="1" indent="0">
              <a:buNone/>
            </a:pPr>
            <a:r>
              <a:rPr lang="en-GB" dirty="0"/>
              <a:t>Chapter 1: </a:t>
            </a:r>
            <a:r>
              <a:rPr lang="en-GB" u="sng" dirty="0">
                <a:hlinkClick r:id="rId3"/>
              </a:rPr>
              <a:t>https://math.berkeley.edu/~kpmann/Lakatos.pdf</a:t>
            </a:r>
            <a:endParaRPr lang="en-GB" u="sng" dirty="0"/>
          </a:p>
          <a:p>
            <a:r>
              <a:rPr lang="en-GB" dirty="0"/>
              <a:t>John Mason: Thinking Mathematically</a:t>
            </a:r>
          </a:p>
          <a:p>
            <a:r>
              <a:rPr lang="en-GB" dirty="0"/>
              <a:t>The Art of Problem Posing: Brown and Walter</a:t>
            </a:r>
          </a:p>
          <a:p>
            <a:pPr lvl="0"/>
            <a:r>
              <a:rPr lang="en-GB" dirty="0" err="1"/>
              <a:t>NRich</a:t>
            </a:r>
            <a:r>
              <a:rPr lang="en-GB" dirty="0"/>
              <a:t>: Working Mathematically (KS3 &amp; 4): </a:t>
            </a:r>
            <a:r>
              <a:rPr lang="en-GB" u="sng" dirty="0">
                <a:hlinkClick r:id="rId4"/>
              </a:rPr>
              <a:t>https://nrich.maths.org/8963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88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A177-023A-4B9B-AA44-79E68FCC3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George </a:t>
            </a:r>
            <a:r>
              <a:rPr lang="en-GB" dirty="0" err="1"/>
              <a:t>Polya</a:t>
            </a:r>
            <a:r>
              <a:rPr lang="en-GB" dirty="0"/>
              <a:t>: :</a:t>
            </a:r>
            <a:br>
              <a:rPr lang="en-GB" dirty="0"/>
            </a:br>
            <a:r>
              <a:rPr lang="en-GB" dirty="0"/>
              <a:t>How to solve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F5C8B-0ED9-4E83-8B0E-11DA49D0B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870909" cy="4351338"/>
          </a:xfrm>
        </p:spPr>
        <p:txBody>
          <a:bodyPr/>
          <a:lstStyle/>
          <a:p>
            <a:r>
              <a:rPr lang="en-GB" dirty="0" err="1"/>
              <a:t>Polya’s</a:t>
            </a:r>
            <a:r>
              <a:rPr lang="en-GB" dirty="0"/>
              <a:t> First Principle: Understand the problem</a:t>
            </a:r>
            <a:endParaRPr lang="fr-FR" dirty="0"/>
          </a:p>
          <a:p>
            <a:r>
              <a:rPr lang="fr-FR" dirty="0" err="1"/>
              <a:t>Polya’s</a:t>
            </a:r>
            <a:r>
              <a:rPr lang="fr-FR" dirty="0"/>
              <a:t> Second </a:t>
            </a:r>
            <a:r>
              <a:rPr lang="fr-FR" dirty="0" err="1"/>
              <a:t>Principle</a:t>
            </a:r>
            <a:r>
              <a:rPr lang="fr-FR" dirty="0"/>
              <a:t>: Devise a plan</a:t>
            </a:r>
            <a:endParaRPr lang="en-GB" dirty="0"/>
          </a:p>
          <a:p>
            <a:r>
              <a:rPr lang="en-GB" dirty="0" err="1"/>
              <a:t>Polya’s</a:t>
            </a:r>
            <a:r>
              <a:rPr lang="en-GB" dirty="0"/>
              <a:t> Third Principle: Carry out the plan</a:t>
            </a:r>
          </a:p>
          <a:p>
            <a:r>
              <a:rPr lang="en-GB" dirty="0" err="1"/>
              <a:t>Polya’s</a:t>
            </a:r>
            <a:r>
              <a:rPr lang="en-GB" dirty="0"/>
              <a:t> Fourth Principle: Look back</a:t>
            </a:r>
          </a:p>
        </p:txBody>
      </p:sp>
      <p:pic>
        <p:nvPicPr>
          <p:cNvPr id="2050" name="Picture 2" descr="Image result">
            <a:extLst>
              <a:ext uri="{FF2B5EF4-FFF2-40B4-BE49-F238E27FC236}">
                <a16:creationId xmlns:a16="http://schemas.microsoft.com/office/drawing/2014/main" id="{A6C16028-64D1-4887-BE6F-D58C95962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59" y="365126"/>
            <a:ext cx="23050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0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B089D-3AFA-40A6-8F9C-C1CF6B88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Emre Lakatos: </a:t>
            </a:r>
            <a:br>
              <a:rPr lang="en-GB" dirty="0"/>
            </a:br>
            <a:r>
              <a:rPr lang="en-GB" dirty="0"/>
              <a:t>Proofs and Refutations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EF5F9-66B0-4502-AAA3-49407AB04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5860382" cy="4831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“The dialogue takes place in an imaginary classroom. The class gets interested in a PROBLEM: is there a relation between the number of vertices V, the number of edges E and the number of faces F of </a:t>
            </a:r>
            <a:r>
              <a:rPr lang="en-GB" dirty="0" err="1"/>
              <a:t>polyhedra</a:t>
            </a:r>
            <a:r>
              <a:rPr lang="en-GB" dirty="0"/>
              <a:t>-particularly of regular polyhedral …</a:t>
            </a:r>
          </a:p>
          <a:p>
            <a:pPr marL="0" indent="0">
              <a:buNone/>
            </a:pPr>
            <a:r>
              <a:rPr lang="en-GB" dirty="0"/>
              <a:t>analogous to the trivial relation between the number of vertices and edges of polygons, namely, that there are as many edges as vertices: V=E?”</a:t>
            </a:r>
          </a:p>
        </p:txBody>
      </p:sp>
      <p:pic>
        <p:nvPicPr>
          <p:cNvPr id="3076" name="Picture 4" descr="Image result for Imre Lakatos">
            <a:extLst>
              <a:ext uri="{FF2B5EF4-FFF2-40B4-BE49-F238E27FC236}">
                <a16:creationId xmlns:a16="http://schemas.microsoft.com/office/drawing/2014/main" id="{54AC8F55-BAF1-4C09-9DBA-CB66732AA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211" y="208547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0726-4656-4A9F-B6E1-78C2B1C6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365126"/>
            <a:ext cx="8454190" cy="1325563"/>
          </a:xfrm>
        </p:spPr>
        <p:txBody>
          <a:bodyPr>
            <a:normAutofit/>
          </a:bodyPr>
          <a:lstStyle/>
          <a:p>
            <a:r>
              <a:rPr lang="en-GB" dirty="0"/>
              <a:t>John Mason: </a:t>
            </a:r>
            <a:br>
              <a:rPr lang="en-GB" dirty="0"/>
            </a:br>
            <a:r>
              <a:rPr lang="en-GB" dirty="0"/>
              <a:t>Thinking Mathematically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1E-645D-4C6E-96B7-F1D137FCB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6301539" cy="49238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Our approach rests on five important assumptions: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You can think mathematically.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Mathematical thinking can be improved by practice with reflection.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Mathematical thinking is provoked by contradiction, tension and surprise.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Mathematical thinking is supported by an atmosphere of questioning, challenging and reflecting.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Mathematical thinking helps in understanding yourself and the world.</a:t>
            </a:r>
          </a:p>
        </p:txBody>
      </p:sp>
      <p:pic>
        <p:nvPicPr>
          <p:cNvPr id="4098" name="Picture 2" descr="Image result for john mason">
            <a:extLst>
              <a:ext uri="{FF2B5EF4-FFF2-40B4-BE49-F238E27FC236}">
                <a16:creationId xmlns:a16="http://schemas.microsoft.com/office/drawing/2014/main" id="{26FA6937-6297-488A-ACE1-6C112D4D3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8" b="14401"/>
          <a:stretch/>
        </p:blipFill>
        <p:spPr bwMode="auto">
          <a:xfrm>
            <a:off x="6609346" y="108536"/>
            <a:ext cx="2426369" cy="283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2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41FD-9627-4CC9-8155-DB97E4B0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Art of Problem Posing: Brown and Walter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09D81-83E7-44D8-893B-50974C8B8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900487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problem posing consists of and why it is important. 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strategies exist for engaging in and improving problem posing. 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problem posing relates to problem solving.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65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What-if-not?</a:t>
            </a:r>
          </a:p>
          <a:p>
            <a:endParaRPr lang="en-GB" dirty="0"/>
          </a:p>
        </p:txBody>
      </p:sp>
      <p:pic>
        <p:nvPicPr>
          <p:cNvPr id="1027" name="Picture 3" descr="Image result for problem posing brown and walter">
            <a:extLst>
              <a:ext uri="{FF2B5EF4-FFF2-40B4-BE49-F238E27FC236}">
                <a16:creationId xmlns:a16="http://schemas.microsoft.com/office/drawing/2014/main" id="{85318230-AEB8-4884-B86B-6F1766FFC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93" y="3160295"/>
            <a:ext cx="2391498" cy="35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8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B052-2A98-4A18-BD79-B5161594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354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NRich</a:t>
            </a:r>
            <a:r>
              <a:rPr lang="en-GB" dirty="0"/>
              <a:t>: Working Mathematically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B3FE8-3135-4DA4-9827-1CC6367CE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114A8-5C8E-468B-9D33-ADCE2667B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32" y="1196973"/>
            <a:ext cx="86868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2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BDF77-84CE-4FE5-B493-A0120B1A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A Supportive Classroom 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4CD9C-5A3F-4BB4-B25D-3765B4992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7344" y="1825625"/>
            <a:ext cx="290061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#1: 2:20    #2: 7:35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8DBCBD-E61C-42B8-B297-D9F36A83C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787" y="1822450"/>
            <a:ext cx="544629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Pedagogic Task (Teacher/Student)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7D84C-976E-4A28-8A00-69C86CA4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74" y="2315757"/>
            <a:ext cx="2812383" cy="1591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AB975D-8A67-4093-AF33-3226976F8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74" y="4001294"/>
            <a:ext cx="2812383" cy="1574374"/>
          </a:xfrm>
          <a:prstGeom prst="rect">
            <a:avLst/>
          </a:prstGeom>
        </p:spPr>
      </p:pic>
      <p:sp>
        <p:nvSpPr>
          <p:cNvPr id="6" name="Isosceles Triangle 5">
            <a:hlinkClick r:id="rId4"/>
            <a:extLst>
              <a:ext uri="{FF2B5EF4-FFF2-40B4-BE49-F238E27FC236}">
                <a16:creationId xmlns:a16="http://schemas.microsoft.com/office/drawing/2014/main" id="{E27589DD-F9A8-4E06-8094-F9AD5D89FC40}"/>
              </a:ext>
            </a:extLst>
          </p:cNvPr>
          <p:cNvSpPr/>
          <p:nvPr/>
        </p:nvSpPr>
        <p:spPr>
          <a:xfrm rot="5400000">
            <a:off x="7283115" y="5746081"/>
            <a:ext cx="537411" cy="5893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0E2E5E-913B-42F1-B6B7-62C639B7EBA4}"/>
              </a:ext>
            </a:extLst>
          </p:cNvPr>
          <p:cNvGrpSpPr/>
          <p:nvPr/>
        </p:nvGrpSpPr>
        <p:grpSpPr>
          <a:xfrm>
            <a:off x="280261" y="4033378"/>
            <a:ext cx="3493430" cy="2570635"/>
            <a:chOff x="280261" y="4033378"/>
            <a:chExt cx="3493430" cy="257063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A8988D8-2F36-4C90-9B1C-B9E59A2426AE}"/>
                </a:ext>
              </a:extLst>
            </p:cNvPr>
            <p:cNvSpPr/>
            <p:nvPr/>
          </p:nvSpPr>
          <p:spPr>
            <a:xfrm>
              <a:off x="2257713" y="4033378"/>
              <a:ext cx="1515978" cy="1019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2DB6E7E-A5F4-4C22-B981-220B21DDBD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1600" y="5029201"/>
              <a:ext cx="1315453" cy="11351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48DDFE-CD1E-459C-AD76-4E92520E6A82}"/>
                </a:ext>
              </a:extLst>
            </p:cNvPr>
            <p:cNvSpPr txBox="1"/>
            <p:nvPr/>
          </p:nvSpPr>
          <p:spPr>
            <a:xfrm>
              <a:off x="280261" y="6080793"/>
              <a:ext cx="25976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</a:rPr>
                <a:t>Problem Solving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CE5853-D5F5-46E8-93FE-D5BBAC891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36169"/>
              </p:ext>
            </p:extLst>
          </p:nvPr>
        </p:nvGraphicFramePr>
        <p:xfrm>
          <a:off x="380524" y="2315757"/>
          <a:ext cx="5286399" cy="3764316"/>
        </p:xfrm>
        <a:graphic>
          <a:graphicData uri="http://schemas.openxmlformats.org/drawingml/2006/table">
            <a:tbl>
              <a:tblPr/>
              <a:tblGrid>
                <a:gridCol w="176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 charset="0"/>
                        <a:ea typeface="ヒラギノ角ゴ ProN W3" charset="0"/>
                        <a:cs typeface="ヒラギノ角ゴ ProN W3" charset="0"/>
                        <a:sym typeface="Helvetica Neue Light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  <a:defRPr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Discourse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  <a:defRPr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Pedagogy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 charset="0"/>
                        <a:ea typeface="ヒラギノ角ゴ ProN W3" charset="0"/>
                        <a:cs typeface="Helvetica Neue Light" charset="0"/>
                        <a:sym typeface="Helvetica Neue Light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  <a:defRPr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DS+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  <a:defRPr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DS-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Reserved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 charset="0"/>
                        <a:ea typeface="ヒラギノ角ゴ ProN W3" charset="0"/>
                        <a:cs typeface="Helvetica Neue Light" charset="0"/>
                        <a:sym typeface="Helvetica Neue Light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Situation/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Composition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Components/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Assembly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2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  <a:defRPr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Ostensive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Exposition/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Problem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Demonstration/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Drill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6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7531A-516D-4D09-BCC0-D29E6CD3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Exams are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4E14B-7810-4096-9472-D21F7FCB89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Examination problem solving is a particular form.</a:t>
            </a:r>
          </a:p>
          <a:p>
            <a:r>
              <a:rPr lang="en-GB" dirty="0"/>
              <a:t>It has its own rules.</a:t>
            </a:r>
          </a:p>
          <a:p>
            <a:r>
              <a:rPr lang="en-GB" dirty="0"/>
              <a:t>We need to convert students from problem solvers to exam problem solvers … but that can probably wait until KS4 (?)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E6383-045F-409C-9BFD-C6F6D4849D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http://www.themathszone.com/?p=722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F388B-5EDF-43FC-A805-1100AD445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049" y="2915717"/>
            <a:ext cx="2966401" cy="29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79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505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Helvetica Neue</vt:lpstr>
      <vt:lpstr>Helvetica Neue Light</vt:lpstr>
      <vt:lpstr>Times New Roman</vt:lpstr>
      <vt:lpstr>ヒラギノ角ゴ ProN W3</vt:lpstr>
      <vt:lpstr>Office Theme</vt:lpstr>
      <vt:lpstr>Developing Problem Solving at KS3  (for KS4)</vt:lpstr>
      <vt:lpstr>1. Structured Development of Problem Solving Skills</vt:lpstr>
      <vt:lpstr>George Polya: : How to solve it? </vt:lpstr>
      <vt:lpstr>Emre Lakatos:  Proofs and Refutations</vt:lpstr>
      <vt:lpstr>John Mason:  Thinking Mathematically</vt:lpstr>
      <vt:lpstr>The Art of Problem Posing: Brown and Walter</vt:lpstr>
      <vt:lpstr>NRich: Working Mathematically</vt:lpstr>
      <vt:lpstr>2. A Supportive Classroom Practice </vt:lpstr>
      <vt:lpstr>3. Exams are Different</vt:lpstr>
      <vt:lpstr>A Problem Solving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Problem Solving at KS3 (for KS4)</dc:title>
  <dc:creator>Chris Olley</dc:creator>
  <cp:lastModifiedBy>Chris Olley</cp:lastModifiedBy>
  <cp:revision>10</cp:revision>
  <dcterms:created xsi:type="dcterms:W3CDTF">2017-11-28T21:12:29Z</dcterms:created>
  <dcterms:modified xsi:type="dcterms:W3CDTF">2017-11-29T20:15:29Z</dcterms:modified>
</cp:coreProperties>
</file>